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32405638" cy="46085125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24144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848288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272432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696576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120720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544864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2969008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393152" algn="l" defTabSz="424144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4515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99"/>
    <a:srgbClr val="8F670E"/>
    <a:srgbClr val="D90000"/>
    <a:srgbClr val="CE0000"/>
    <a:srgbClr val="BF0000"/>
    <a:srgbClr val="B30000"/>
    <a:srgbClr val="9E0000"/>
    <a:srgbClr val="FF66FF"/>
    <a:srgbClr val="333366"/>
    <a:srgbClr val="00A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15" autoAdjust="0"/>
  </p:normalViewPr>
  <p:slideViewPr>
    <p:cSldViewPr>
      <p:cViewPr varScale="1">
        <p:scale>
          <a:sx n="27" d="100"/>
          <a:sy n="27" d="100"/>
        </p:scale>
        <p:origin x="4968" y="320"/>
      </p:cViewPr>
      <p:guideLst>
        <p:guide orient="horz" pos="14515"/>
        <p:guide pos="102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urtois:Desktop:JTIC%202015:%25%20ensmic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courtois:Desktop:JTIC%202015:%25%20ensmic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Feuil1!$A$81</c:f>
              <c:strCache>
                <c:ptCount val="1"/>
                <c:pt idx="0">
                  <c:v>CDI</c:v>
                </c:pt>
              </c:strCache>
            </c:strRef>
          </c:tx>
          <c:invertIfNegative val="0"/>
          <c:cat>
            <c:strRef>
              <c:f>Feuil1!$B$80:$D$80</c:f>
              <c:strCache>
                <c:ptCount val="3"/>
                <c:pt idx="0">
                  <c:v>1 mois après  la fin de la formation</c:v>
                </c:pt>
                <c:pt idx="1">
                  <c:v>1 an après  la fin de la formation</c:v>
                </c:pt>
                <c:pt idx="2">
                  <c:v>2 ans après  la fin de la formation</c:v>
                </c:pt>
              </c:strCache>
            </c:strRef>
          </c:cat>
          <c:val>
            <c:numRef>
              <c:f>Feuil1!$B$81:$D$81</c:f>
              <c:numCache>
                <c:formatCode>0%</c:formatCode>
                <c:ptCount val="3"/>
                <c:pt idx="0">
                  <c:v>0.4</c:v>
                </c:pt>
                <c:pt idx="1">
                  <c:v>0.57999999999999996</c:v>
                </c:pt>
                <c:pt idx="2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D6-0E45-9302-2A0A5757C4C9}"/>
            </c:ext>
          </c:extLst>
        </c:ser>
        <c:ser>
          <c:idx val="1"/>
          <c:order val="1"/>
          <c:tx>
            <c:strRef>
              <c:f>Feuil1!$A$82</c:f>
              <c:strCache>
                <c:ptCount val="1"/>
                <c:pt idx="0">
                  <c:v>CDD</c:v>
                </c:pt>
              </c:strCache>
            </c:strRef>
          </c:tx>
          <c:invertIfNegative val="0"/>
          <c:cat>
            <c:strRef>
              <c:f>Feuil1!$B$80:$D$80</c:f>
              <c:strCache>
                <c:ptCount val="3"/>
                <c:pt idx="0">
                  <c:v>1 mois après  la fin de la formation</c:v>
                </c:pt>
                <c:pt idx="1">
                  <c:v>1 an après  la fin de la formation</c:v>
                </c:pt>
                <c:pt idx="2">
                  <c:v>2 ans après  la fin de la formation</c:v>
                </c:pt>
              </c:strCache>
            </c:strRef>
          </c:cat>
          <c:val>
            <c:numRef>
              <c:f>Feuil1!$B$82:$D$82</c:f>
              <c:numCache>
                <c:formatCode>0%</c:formatCode>
                <c:ptCount val="3"/>
                <c:pt idx="0">
                  <c:v>0.37</c:v>
                </c:pt>
                <c:pt idx="1">
                  <c:v>0.28999999999999998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D6-0E45-9302-2A0A5757C4C9}"/>
            </c:ext>
          </c:extLst>
        </c:ser>
        <c:ser>
          <c:idx val="2"/>
          <c:order val="2"/>
          <c:tx>
            <c:strRef>
              <c:f>Feuil1!$A$83</c:f>
              <c:strCache>
                <c:ptCount val="1"/>
                <c:pt idx="0">
                  <c:v>Poursuite d'études ou Recherche d'emploi</c:v>
                </c:pt>
              </c:strCache>
            </c:strRef>
          </c:tx>
          <c:invertIfNegative val="0"/>
          <c:cat>
            <c:strRef>
              <c:f>Feuil1!$B$80:$D$80</c:f>
              <c:strCache>
                <c:ptCount val="3"/>
                <c:pt idx="0">
                  <c:v>1 mois après  la fin de la formation</c:v>
                </c:pt>
                <c:pt idx="1">
                  <c:v>1 an après  la fin de la formation</c:v>
                </c:pt>
                <c:pt idx="2">
                  <c:v>2 ans après  la fin de la formation</c:v>
                </c:pt>
              </c:strCache>
            </c:strRef>
          </c:cat>
          <c:val>
            <c:numRef>
              <c:f>Feuil1!$B$83:$D$83</c:f>
              <c:numCache>
                <c:formatCode>0%</c:formatCode>
                <c:ptCount val="3"/>
                <c:pt idx="0">
                  <c:v>0.23</c:v>
                </c:pt>
                <c:pt idx="1">
                  <c:v>0.13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D6-0E45-9302-2A0A5757C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8746872"/>
        <c:axId val="-2108732744"/>
      </c:barChart>
      <c:catAx>
        <c:axId val="-2108746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08732744"/>
        <c:crosses val="autoZero"/>
        <c:auto val="1"/>
        <c:lblAlgn val="ctr"/>
        <c:lblOffset val="100"/>
        <c:noMultiLvlLbl val="0"/>
      </c:catAx>
      <c:valAx>
        <c:axId val="-21087327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08746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Feuil1!$A$81</c:f>
              <c:strCache>
                <c:ptCount val="1"/>
                <c:pt idx="0">
                  <c:v>CDI</c:v>
                </c:pt>
              </c:strCache>
            </c:strRef>
          </c:tx>
          <c:invertIfNegative val="0"/>
          <c:cat>
            <c:strRef>
              <c:f>Feuil1!$B$80:$D$80</c:f>
              <c:strCache>
                <c:ptCount val="3"/>
                <c:pt idx="0">
                  <c:v>1 mois après  la fin de la formation</c:v>
                </c:pt>
                <c:pt idx="1">
                  <c:v>1 an après  la fin de la formation</c:v>
                </c:pt>
                <c:pt idx="2">
                  <c:v>2 ans après  la fin de la formation</c:v>
                </c:pt>
              </c:strCache>
            </c:strRef>
          </c:cat>
          <c:val>
            <c:numRef>
              <c:f>Feuil1!$B$81:$D$81</c:f>
              <c:numCache>
                <c:formatCode>0%</c:formatCode>
                <c:ptCount val="3"/>
                <c:pt idx="0">
                  <c:v>0.4</c:v>
                </c:pt>
                <c:pt idx="1">
                  <c:v>0.57999999999999996</c:v>
                </c:pt>
                <c:pt idx="2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5B-7647-92A5-0B8A453EA4ED}"/>
            </c:ext>
          </c:extLst>
        </c:ser>
        <c:ser>
          <c:idx val="1"/>
          <c:order val="1"/>
          <c:tx>
            <c:strRef>
              <c:f>Feuil1!$A$82</c:f>
              <c:strCache>
                <c:ptCount val="1"/>
                <c:pt idx="0">
                  <c:v>CDD</c:v>
                </c:pt>
              </c:strCache>
            </c:strRef>
          </c:tx>
          <c:invertIfNegative val="0"/>
          <c:cat>
            <c:strRef>
              <c:f>Feuil1!$B$80:$D$80</c:f>
              <c:strCache>
                <c:ptCount val="3"/>
                <c:pt idx="0">
                  <c:v>1 mois après  la fin de la formation</c:v>
                </c:pt>
                <c:pt idx="1">
                  <c:v>1 an après  la fin de la formation</c:v>
                </c:pt>
                <c:pt idx="2">
                  <c:v>2 ans après  la fin de la formation</c:v>
                </c:pt>
              </c:strCache>
            </c:strRef>
          </c:cat>
          <c:val>
            <c:numRef>
              <c:f>Feuil1!$B$82:$D$82</c:f>
              <c:numCache>
                <c:formatCode>0%</c:formatCode>
                <c:ptCount val="3"/>
                <c:pt idx="0">
                  <c:v>0.37</c:v>
                </c:pt>
                <c:pt idx="1">
                  <c:v>0.28999999999999998</c:v>
                </c:pt>
                <c:pt idx="2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5B-7647-92A5-0B8A453EA4ED}"/>
            </c:ext>
          </c:extLst>
        </c:ser>
        <c:ser>
          <c:idx val="2"/>
          <c:order val="2"/>
          <c:tx>
            <c:strRef>
              <c:f>Feuil1!$A$83</c:f>
              <c:strCache>
                <c:ptCount val="1"/>
                <c:pt idx="0">
                  <c:v>Poursuite d'études ou Recherche d'emploi</c:v>
                </c:pt>
              </c:strCache>
            </c:strRef>
          </c:tx>
          <c:invertIfNegative val="0"/>
          <c:cat>
            <c:strRef>
              <c:f>Feuil1!$B$80:$D$80</c:f>
              <c:strCache>
                <c:ptCount val="3"/>
                <c:pt idx="0">
                  <c:v>1 mois après  la fin de la formation</c:v>
                </c:pt>
                <c:pt idx="1">
                  <c:v>1 an après  la fin de la formation</c:v>
                </c:pt>
                <c:pt idx="2">
                  <c:v>2 ans après  la fin de la formation</c:v>
                </c:pt>
              </c:strCache>
            </c:strRef>
          </c:cat>
          <c:val>
            <c:numRef>
              <c:f>Feuil1!$B$83:$D$83</c:f>
              <c:numCache>
                <c:formatCode>0%</c:formatCode>
                <c:ptCount val="3"/>
                <c:pt idx="0">
                  <c:v>0.23</c:v>
                </c:pt>
                <c:pt idx="1">
                  <c:v>0.13</c:v>
                </c:pt>
                <c:pt idx="2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5B-7647-92A5-0B8A453EA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09322712"/>
        <c:axId val="-2145284456"/>
      </c:barChart>
      <c:catAx>
        <c:axId val="-2109322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145284456"/>
        <c:crosses val="autoZero"/>
        <c:auto val="1"/>
        <c:lblAlgn val="ctr"/>
        <c:lblOffset val="100"/>
        <c:noMultiLvlLbl val="0"/>
      </c:catAx>
      <c:valAx>
        <c:axId val="-214528445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093227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E8FF2E-2A7E-AD40-B510-479CE722A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277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4088" y="685800"/>
            <a:ext cx="2409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3FC8AE-367D-1F42-802B-52B90A2654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7982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2414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84828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27243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696576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120720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4864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69008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3152" algn="l" defTabSz="42414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05DA550-6E56-D241-9F0E-3406D9A5569B}" type="slidenum">
              <a:rPr lang="fr-FR" sz="1200"/>
              <a:pPr/>
              <a:t>1</a:t>
            </a:fld>
            <a:endParaRPr lang="fr-FR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24088" y="685800"/>
            <a:ext cx="2409825" cy="34290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30950" y="14316597"/>
            <a:ext cx="27543739" cy="9877768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860395" y="26114760"/>
            <a:ext cx="22684849" cy="11777842"/>
          </a:xfrm>
        </p:spPr>
        <p:txBody>
          <a:bodyPr/>
          <a:lstStyle>
            <a:lvl1pPr marL="0" indent="0" algn="ctr">
              <a:buNone/>
              <a:defRPr/>
            </a:lvl1pPr>
            <a:lvl2pPr marL="424144" indent="0" algn="ctr">
              <a:buNone/>
              <a:defRPr/>
            </a:lvl2pPr>
            <a:lvl3pPr marL="848288" indent="0" algn="ctr">
              <a:buNone/>
              <a:defRPr/>
            </a:lvl3pPr>
            <a:lvl4pPr marL="1272432" indent="0" algn="ctr">
              <a:buNone/>
              <a:defRPr/>
            </a:lvl4pPr>
            <a:lvl5pPr marL="1696576" indent="0" algn="ctr">
              <a:buNone/>
              <a:defRPr/>
            </a:lvl5pPr>
            <a:lvl6pPr marL="2120720" indent="0" algn="ctr">
              <a:buNone/>
              <a:defRPr/>
            </a:lvl6pPr>
            <a:lvl7pPr marL="2544864" indent="0" algn="ctr">
              <a:buNone/>
              <a:defRPr/>
            </a:lvl7pPr>
            <a:lvl8pPr marL="2969008" indent="0" algn="ctr">
              <a:buNone/>
              <a:defRPr/>
            </a:lvl8pPr>
            <a:lvl9pPr marL="3393152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47D54-92EE-BC4C-B1CD-8284CE5640E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5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1950C-C018-F743-AB6C-F88339A7E4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62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3089507" y="4097714"/>
            <a:ext cx="6885182" cy="36867809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430950" y="4097714"/>
            <a:ext cx="20514144" cy="368678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BC11F-265B-494E-9AFA-4A5227CE71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71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718DD-7FC8-A943-AB96-BED4E0ECAE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135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0" y="29614436"/>
            <a:ext cx="27543739" cy="915199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0" y="19533451"/>
            <a:ext cx="27543739" cy="10080984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144" indent="0">
              <a:buNone/>
              <a:defRPr sz="1700"/>
            </a:lvl2pPr>
            <a:lvl3pPr marL="848288" indent="0">
              <a:buNone/>
              <a:defRPr sz="1500"/>
            </a:lvl3pPr>
            <a:lvl4pPr marL="1272432" indent="0">
              <a:buNone/>
              <a:defRPr sz="1300"/>
            </a:lvl4pPr>
            <a:lvl5pPr marL="1696576" indent="0">
              <a:buNone/>
              <a:defRPr sz="1300"/>
            </a:lvl5pPr>
            <a:lvl6pPr marL="2120720" indent="0">
              <a:buNone/>
              <a:defRPr sz="1300"/>
            </a:lvl6pPr>
            <a:lvl7pPr marL="2544864" indent="0">
              <a:buNone/>
              <a:defRPr sz="1300"/>
            </a:lvl7pPr>
            <a:lvl8pPr marL="2969008" indent="0">
              <a:buNone/>
              <a:defRPr sz="1300"/>
            </a:lvl8pPr>
            <a:lvl9pPr marL="3393152" indent="0">
              <a:buNone/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386F1-0442-9C41-96FA-4846650D8AA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61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430950" y="13313578"/>
            <a:ext cx="13699664" cy="2765194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75025" y="13313578"/>
            <a:ext cx="13699663" cy="27651946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19E8-E8D0-DB4D-8FD6-0912805F0A7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39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132" y="1844915"/>
            <a:ext cx="29165375" cy="768158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20133" y="10316137"/>
            <a:ext cx="14317931" cy="429947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144" indent="0">
              <a:buNone/>
              <a:defRPr sz="1900" b="1"/>
            </a:lvl2pPr>
            <a:lvl3pPr marL="848288" indent="0">
              <a:buNone/>
              <a:defRPr sz="1700" b="1"/>
            </a:lvl3pPr>
            <a:lvl4pPr marL="1272432" indent="0">
              <a:buNone/>
              <a:defRPr sz="1500" b="1"/>
            </a:lvl4pPr>
            <a:lvl5pPr marL="1696576" indent="0">
              <a:buNone/>
              <a:defRPr sz="1500" b="1"/>
            </a:lvl5pPr>
            <a:lvl6pPr marL="2120720" indent="0">
              <a:buNone/>
              <a:defRPr sz="1500" b="1"/>
            </a:lvl6pPr>
            <a:lvl7pPr marL="2544864" indent="0">
              <a:buNone/>
              <a:defRPr sz="1500" b="1"/>
            </a:lvl7pPr>
            <a:lvl8pPr marL="2969008" indent="0">
              <a:buNone/>
              <a:defRPr sz="1500" b="1"/>
            </a:lvl8pPr>
            <a:lvl9pPr marL="3393152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620133" y="14615614"/>
            <a:ext cx="14317931" cy="2655167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6461560" y="10316137"/>
            <a:ext cx="14323947" cy="429947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4144" indent="0">
              <a:buNone/>
              <a:defRPr sz="1900" b="1"/>
            </a:lvl2pPr>
            <a:lvl3pPr marL="848288" indent="0">
              <a:buNone/>
              <a:defRPr sz="1700" b="1"/>
            </a:lvl3pPr>
            <a:lvl4pPr marL="1272432" indent="0">
              <a:buNone/>
              <a:defRPr sz="1500" b="1"/>
            </a:lvl4pPr>
            <a:lvl5pPr marL="1696576" indent="0">
              <a:buNone/>
              <a:defRPr sz="1500" b="1"/>
            </a:lvl5pPr>
            <a:lvl6pPr marL="2120720" indent="0">
              <a:buNone/>
              <a:defRPr sz="1500" b="1"/>
            </a:lvl6pPr>
            <a:lvl7pPr marL="2544864" indent="0">
              <a:buNone/>
              <a:defRPr sz="1500" b="1"/>
            </a:lvl7pPr>
            <a:lvl8pPr marL="2969008" indent="0">
              <a:buNone/>
              <a:defRPr sz="1500" b="1"/>
            </a:lvl8pPr>
            <a:lvl9pPr marL="3393152" indent="0">
              <a:buNone/>
              <a:defRPr sz="15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6461560" y="14615614"/>
            <a:ext cx="14323947" cy="26551674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5AF7-6726-DE40-90C4-BCA8391688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82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CCC7-CC95-BC4B-A315-8F106FDF2CD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8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0DA91-468C-EA46-9C1E-215E04C58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51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0132" y="1834755"/>
            <a:ext cx="10660976" cy="780931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69218" y="1834755"/>
            <a:ext cx="18116289" cy="3933253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20132" y="9644070"/>
            <a:ext cx="10660976" cy="31523218"/>
          </a:xfrm>
        </p:spPr>
        <p:txBody>
          <a:bodyPr/>
          <a:lstStyle>
            <a:lvl1pPr marL="0" indent="0">
              <a:buNone/>
              <a:defRPr sz="1300"/>
            </a:lvl1pPr>
            <a:lvl2pPr marL="424144" indent="0">
              <a:buNone/>
              <a:defRPr sz="1100"/>
            </a:lvl2pPr>
            <a:lvl3pPr marL="848288" indent="0">
              <a:buNone/>
              <a:defRPr sz="900"/>
            </a:lvl3pPr>
            <a:lvl4pPr marL="1272432" indent="0">
              <a:buNone/>
              <a:defRPr sz="900"/>
            </a:lvl4pPr>
            <a:lvl5pPr marL="1696576" indent="0">
              <a:buNone/>
              <a:defRPr sz="900"/>
            </a:lvl5pPr>
            <a:lvl6pPr marL="2120720" indent="0">
              <a:buNone/>
              <a:defRPr sz="900"/>
            </a:lvl6pPr>
            <a:lvl7pPr marL="2544864" indent="0">
              <a:buNone/>
              <a:defRPr sz="900"/>
            </a:lvl7pPr>
            <a:lvl8pPr marL="2969008" indent="0">
              <a:buNone/>
              <a:defRPr sz="900"/>
            </a:lvl8pPr>
            <a:lvl9pPr marL="3393152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75F62-563E-F14A-880E-5F15885253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546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51157" y="32259152"/>
            <a:ext cx="19444586" cy="380885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351157" y="4118036"/>
            <a:ext cx="19444586" cy="27650493"/>
          </a:xfrm>
        </p:spPr>
        <p:txBody>
          <a:bodyPr/>
          <a:lstStyle>
            <a:lvl1pPr marL="0" indent="0">
              <a:buNone/>
              <a:defRPr sz="2900"/>
            </a:lvl1pPr>
            <a:lvl2pPr marL="424144" indent="0">
              <a:buNone/>
              <a:defRPr sz="2600"/>
            </a:lvl2pPr>
            <a:lvl3pPr marL="848288" indent="0">
              <a:buNone/>
              <a:defRPr sz="2300"/>
            </a:lvl3pPr>
            <a:lvl4pPr marL="1272432" indent="0">
              <a:buNone/>
              <a:defRPr sz="1900"/>
            </a:lvl4pPr>
            <a:lvl5pPr marL="1696576" indent="0">
              <a:buNone/>
              <a:defRPr sz="1900"/>
            </a:lvl5pPr>
            <a:lvl6pPr marL="2120720" indent="0">
              <a:buNone/>
              <a:defRPr sz="1900"/>
            </a:lvl6pPr>
            <a:lvl7pPr marL="2544864" indent="0">
              <a:buNone/>
              <a:defRPr sz="1900"/>
            </a:lvl7pPr>
            <a:lvl8pPr marL="2969008" indent="0">
              <a:buNone/>
              <a:defRPr sz="1900"/>
            </a:lvl8pPr>
            <a:lvl9pPr marL="3393152" indent="0">
              <a:buNone/>
              <a:defRPr sz="19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51157" y="36068008"/>
            <a:ext cx="19444586" cy="5408460"/>
          </a:xfrm>
        </p:spPr>
        <p:txBody>
          <a:bodyPr/>
          <a:lstStyle>
            <a:lvl1pPr marL="0" indent="0">
              <a:buNone/>
              <a:defRPr sz="1300"/>
            </a:lvl1pPr>
            <a:lvl2pPr marL="424144" indent="0">
              <a:buNone/>
              <a:defRPr sz="1100"/>
            </a:lvl2pPr>
            <a:lvl3pPr marL="848288" indent="0">
              <a:buNone/>
              <a:defRPr sz="900"/>
            </a:lvl3pPr>
            <a:lvl4pPr marL="1272432" indent="0">
              <a:buNone/>
              <a:defRPr sz="900"/>
            </a:lvl4pPr>
            <a:lvl5pPr marL="1696576" indent="0">
              <a:buNone/>
              <a:defRPr sz="900"/>
            </a:lvl5pPr>
            <a:lvl6pPr marL="2120720" indent="0">
              <a:buNone/>
              <a:defRPr sz="900"/>
            </a:lvl6pPr>
            <a:lvl7pPr marL="2544864" indent="0">
              <a:buNone/>
              <a:defRPr sz="900"/>
            </a:lvl7pPr>
            <a:lvl8pPr marL="2969008" indent="0">
              <a:buNone/>
              <a:defRPr sz="900"/>
            </a:lvl8pPr>
            <a:lvl9pPr marL="3393152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AC55B-90FA-1749-80B7-91330D2A59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17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30950" y="4097714"/>
            <a:ext cx="27543739" cy="768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8041" tIns="224020" rIns="448041" bIns="2240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950" y="13313578"/>
            <a:ext cx="27543739" cy="2765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950" y="41987411"/>
            <a:ext cx="6749796" cy="307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>
            <a:lvl1pPr defTabSz="4480022">
              <a:defRPr sz="6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651" y="41987411"/>
            <a:ext cx="10262337" cy="307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>
            <a:lvl1pPr algn="ctr" defTabSz="4480022">
              <a:defRPr sz="6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4893" y="41987411"/>
            <a:ext cx="6749795" cy="307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8041" tIns="224020" rIns="448041" bIns="224020" numCol="1" anchor="t" anchorCtr="0" compatLnSpc="1">
            <a:prstTxWarp prst="textNoShape">
              <a:avLst/>
            </a:prstTxWarp>
          </a:bodyPr>
          <a:lstStyle>
            <a:lvl1pPr algn="r" defTabSz="4480022">
              <a:defRPr sz="6900"/>
            </a:lvl1pPr>
          </a:lstStyle>
          <a:p>
            <a:pPr>
              <a:defRPr/>
            </a:pPr>
            <a:fld id="{E3FDCE40-D12D-7F4E-B907-8C855459C1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480022" rtl="0" eaLnBrk="0" fontAlgn="base" hangingPunct="0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24144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848288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272432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696576" algn="ctr" defTabSz="4480022" rtl="0" fontAlgn="base">
        <a:spcBef>
          <a:spcPct val="0"/>
        </a:spcBef>
        <a:spcAft>
          <a:spcPct val="0"/>
        </a:spcAft>
        <a:defRPr sz="21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1680377" indent="-1680377" algn="l" defTabSz="4480022" rtl="0" eaLnBrk="0" fontAlgn="base" hangingPunct="0">
        <a:spcBef>
          <a:spcPct val="20000"/>
        </a:spcBef>
        <a:spcAft>
          <a:spcPct val="0"/>
        </a:spcAft>
        <a:buChar char="•"/>
        <a:defRPr sz="15700">
          <a:solidFill>
            <a:schemeClr val="tx1"/>
          </a:solidFill>
          <a:latin typeface="+mn-lt"/>
          <a:ea typeface="+mn-ea"/>
          <a:cs typeface="+mn-cs"/>
        </a:defRPr>
      </a:lvl1pPr>
      <a:lvl2pPr marL="3640570" indent="-1400560" algn="l" defTabSz="4480022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  <a:ea typeface="+mn-ea"/>
        </a:defRPr>
      </a:lvl2pPr>
      <a:lvl3pPr marL="5600763" indent="-1120743" algn="l" defTabSz="4480022" rtl="0" eaLnBrk="0" fontAlgn="base" hangingPunct="0">
        <a:spcBef>
          <a:spcPct val="20000"/>
        </a:spcBef>
        <a:spcAft>
          <a:spcPct val="0"/>
        </a:spcAft>
        <a:buChar char="•"/>
        <a:defRPr sz="11800">
          <a:solidFill>
            <a:schemeClr val="tx1"/>
          </a:solidFill>
          <a:latin typeface="+mn-lt"/>
          <a:ea typeface="+mn-ea"/>
        </a:defRPr>
      </a:lvl3pPr>
      <a:lvl4pPr marL="7840774" indent="-1120743" algn="l" defTabSz="4480022" rtl="0" eaLnBrk="0" fontAlgn="base" hangingPunct="0">
        <a:spcBef>
          <a:spcPct val="20000"/>
        </a:spcBef>
        <a:spcAft>
          <a:spcPct val="0"/>
        </a:spcAft>
        <a:buChar char="–"/>
        <a:defRPr sz="9800">
          <a:solidFill>
            <a:schemeClr val="tx1"/>
          </a:solidFill>
          <a:latin typeface="+mn-lt"/>
          <a:ea typeface="+mn-ea"/>
        </a:defRPr>
      </a:lvl4pPr>
      <a:lvl5pPr marL="10080785" indent="-1120743" algn="l" defTabSz="4480022" rtl="0" eaLnBrk="0" fontAlgn="base" hangingPunct="0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5pPr>
      <a:lvl6pPr marL="10504929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6pPr>
      <a:lvl7pPr marL="10929073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7pPr>
      <a:lvl8pPr marL="11353217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8pPr>
      <a:lvl9pPr marL="11777361" indent="-1120743" algn="l" defTabSz="4480022" rtl="0" fontAlgn="base">
        <a:spcBef>
          <a:spcPct val="20000"/>
        </a:spcBef>
        <a:spcAft>
          <a:spcPct val="0"/>
        </a:spcAft>
        <a:buChar char="»"/>
        <a:defRPr sz="9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144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288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2432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6576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0720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4864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69008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3152" algn="l" defTabSz="42414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jpg"/><Relationship Id="rId3" Type="http://schemas.openxmlformats.org/officeDocument/2006/relationships/chart" Target="../charts/chart1.xml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11" Type="http://schemas.openxmlformats.org/officeDocument/2006/relationships/image" Target="../media/image6.png"/><Relationship Id="rId5" Type="http://schemas.openxmlformats.org/officeDocument/2006/relationships/hyperlink" Target="https://www.google.com/url?sa=i&amp;rct=j&amp;q=&amp;esrc=s&amp;source=images&amp;cd=&amp;ved=2ahUKEwiwluDg5drdAhUJWxoKHXGMBAsQjRx6BAgBEAU&amp;url=https://www.anas.fr/Communique-sur-la-reconnaissance-au-niveau-Licence-des-diplomes-de-niveau-III_a1035.html&amp;psig=AOvVaw3myvt2bqeQiaJXEBbj-IA7&amp;ust=1538124316142788" TargetMode="External"/><Relationship Id="rId10" Type="http://schemas.openxmlformats.org/officeDocument/2006/relationships/image" Target="../media/image5.png"/><Relationship Id="rId4" Type="http://schemas.openxmlformats.org/officeDocument/2006/relationships/chart" Target="../charts/chart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-649982" y="8622503"/>
            <a:ext cx="15338723" cy="119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7200" b="1" dirty="0">
                <a:solidFill>
                  <a:srgbClr val="C1012C"/>
                </a:solidFill>
                <a:latin typeface="MapleM Light"/>
                <a:cs typeface="MapleM Light"/>
              </a:rPr>
              <a:t>13  Promotions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" y="18866098"/>
            <a:ext cx="32187778" cy="3045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7200" b="1" u="sng" dirty="0">
                <a:solidFill>
                  <a:srgbClr val="C1012C"/>
                </a:solidFill>
                <a:latin typeface="MapleM Light"/>
                <a:cs typeface="MapleM Light"/>
              </a:rPr>
              <a:t>Le Devenir des Diplômés</a:t>
            </a:r>
          </a:p>
          <a:p>
            <a:pPr algn="ctr"/>
            <a:r>
              <a:rPr lang="fr-FR" sz="4800" dirty="0">
                <a:solidFill>
                  <a:srgbClr val="C00000"/>
                </a:solidFill>
                <a:latin typeface="MapleM Light"/>
                <a:cs typeface="MapleM Light"/>
              </a:rPr>
              <a:t>moyenne sur les 5 dernières années</a:t>
            </a:r>
          </a:p>
          <a:p>
            <a:pPr algn="ctr"/>
            <a:endParaRPr lang="fr-FR" sz="7200" b="1" u="sng" dirty="0">
              <a:solidFill>
                <a:srgbClr val="C1012C"/>
              </a:solidFill>
              <a:latin typeface="MapleM Light"/>
              <a:cs typeface="MapleM Light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-73409" y="10330020"/>
            <a:ext cx="14185576" cy="119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7200" b="1" dirty="0">
                <a:solidFill>
                  <a:srgbClr val="C1012C"/>
                </a:solidFill>
                <a:latin typeface="MapleM Light"/>
                <a:cs typeface="MapleM Light"/>
              </a:rPr>
              <a:t>116 Apprentis Formés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17425120" y="12243099"/>
            <a:ext cx="14762659" cy="119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7200" b="1" dirty="0">
                <a:solidFill>
                  <a:srgbClr val="C00000"/>
                </a:solidFill>
                <a:latin typeface="MapleM Light"/>
                <a:cs typeface="MapleM Light"/>
              </a:rPr>
              <a:t>90 % de Réussite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1729212" y="5544618"/>
            <a:ext cx="29092250" cy="156298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829" tIns="42414" rIns="84829" bIns="4241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altLang="ja-JP" sz="9600" b="1" u="sng" dirty="0">
                <a:solidFill>
                  <a:srgbClr val="000090"/>
                </a:solidFill>
                <a:latin typeface="MapleM Light"/>
                <a:cs typeface="MapleM Light"/>
              </a:rPr>
              <a:t>Licence Professionnelle Industries des Céréales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2" y="34079931"/>
            <a:ext cx="15698761" cy="119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7200" b="1" dirty="0">
                <a:solidFill>
                  <a:srgbClr val="C1012C"/>
                </a:solidFill>
                <a:latin typeface="MapleM Light"/>
                <a:cs typeface="MapleM Light"/>
              </a:rPr>
              <a:t>Par Métiers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6560253" y="34079931"/>
            <a:ext cx="15429106" cy="1198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7200" b="1" dirty="0">
                <a:solidFill>
                  <a:srgbClr val="C1012C"/>
                </a:solidFill>
                <a:latin typeface="MapleM Light"/>
                <a:cs typeface="MapleM Light"/>
              </a:rPr>
              <a:t>Par Secteurs d’Activité</a:t>
            </a:r>
          </a:p>
        </p:txBody>
      </p:sp>
      <p:graphicFrame>
        <p:nvGraphicFramePr>
          <p:cNvPr id="20" name="Graphique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8510389"/>
              </p:ext>
            </p:extLst>
          </p:nvPr>
        </p:nvGraphicFramePr>
        <p:xfrm>
          <a:off x="36831804" y="16482397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Graphique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6611874"/>
              </p:ext>
            </p:extLst>
          </p:nvPr>
        </p:nvGraphicFramePr>
        <p:xfrm>
          <a:off x="28195381" y="12714830"/>
          <a:ext cx="0" cy="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26" name="Picture 2" descr="Résultat de recherche d'images pour &quot;diplomes&quot;">
            <a:hlinkClick r:id="rId5"/>
            <a:extLst>
              <a:ext uri="{FF2B5EF4-FFF2-40B4-BE49-F238E27FC236}">
                <a16:creationId xmlns:a16="http://schemas.microsoft.com/office/drawing/2014/main" id="{91A812A6-0E9D-064C-B136-435F21388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15556" y="8136906"/>
            <a:ext cx="83185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ssociation, Communauté, Groupe, Réunion, Personnes">
            <a:extLst>
              <a:ext uri="{FF2B5EF4-FFF2-40B4-BE49-F238E27FC236}">
                <a16:creationId xmlns:a16="http://schemas.microsoft.com/office/drawing/2014/main" id="{AD3CA26D-4FF6-0C45-AB03-66BE05DDB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70" y="12505558"/>
            <a:ext cx="6589018" cy="658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 Box 38"/>
          <p:cNvSpPr txBox="1">
            <a:spLocks noChangeArrowheads="1"/>
          </p:cNvSpPr>
          <p:nvPr/>
        </p:nvSpPr>
        <p:spPr bwMode="auto">
          <a:xfrm>
            <a:off x="-73409" y="32575127"/>
            <a:ext cx="32479047" cy="1198656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9785" tIns="44892" rIns="89785" bIns="44892">
            <a:spAutoFit/>
          </a:bodyPr>
          <a:lstStyle>
            <a:defPPr>
              <a:defRPr lang="fr-FR"/>
            </a:defPPr>
            <a:lvl1pPr algn="ctr">
              <a:defRPr sz="6000" b="1">
                <a:solidFill>
                  <a:srgbClr val="C1012C"/>
                </a:solidFill>
                <a:latin typeface="MapleM Light"/>
                <a:cs typeface="MapleM Light"/>
              </a:defRPr>
            </a:lvl1pPr>
            <a:lvl2pPr marL="742950" indent="-285750">
              <a:defRPr sz="2400"/>
            </a:lvl2pPr>
            <a:lvl3pPr marL="1143000" indent="-228600">
              <a:defRPr sz="2400"/>
            </a:lvl3pPr>
            <a:lvl4pPr marL="1600200" indent="-228600">
              <a:defRPr sz="2400"/>
            </a:lvl4pPr>
            <a:lvl5pPr marL="2057400" indent="-228600">
              <a:defRPr sz="2400"/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fr-FR" altLang="ja-JP" sz="7200" u="sng" dirty="0"/>
              <a:t>Les Débouchés</a:t>
            </a:r>
            <a:endParaRPr lang="fr-FR" u="sng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CA2FB1E-B932-3B45-B8C1-BC098A28BF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5590" y="36220026"/>
            <a:ext cx="12873151" cy="8764698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9474EBF7-06F8-2046-87D6-25000524C6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976532" y="35950972"/>
            <a:ext cx="14113568" cy="9284147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4E4796FB-CC7A-3747-B84A-500A6A2719E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71842" y="21933315"/>
            <a:ext cx="13844095" cy="10113381"/>
          </a:xfrm>
          <a:prstGeom prst="rect">
            <a:avLst/>
          </a:prstGeom>
        </p:spPr>
      </p:pic>
      <p:pic>
        <p:nvPicPr>
          <p:cNvPr id="22" name="Picture 39" descr="cnamLOGO">
            <a:extLst>
              <a:ext uri="{FF2B5EF4-FFF2-40B4-BE49-F238E27FC236}">
                <a16:creationId xmlns:a16="http://schemas.microsoft.com/office/drawing/2014/main" id="{E455536C-7FED-7E42-8C48-BC63AF057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3459" y="1790050"/>
            <a:ext cx="8621163" cy="153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age 2" descr="FormaSup.JPG">
            <a:extLst>
              <a:ext uri="{FF2B5EF4-FFF2-40B4-BE49-F238E27FC236}">
                <a16:creationId xmlns:a16="http://schemas.microsoft.com/office/drawing/2014/main" id="{C72B5BD9-A4A3-D54F-9EB8-57D91F6C1ACC}"/>
              </a:ext>
            </a:extLst>
          </p:cNvPr>
          <p:cNvPicPr>
            <a:picLocks noChangeAspect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203" y="720082"/>
            <a:ext cx="5705475" cy="39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 descr="logo_ile_de_france copie.jpg">
            <a:extLst>
              <a:ext uri="{FF2B5EF4-FFF2-40B4-BE49-F238E27FC236}">
                <a16:creationId xmlns:a16="http://schemas.microsoft.com/office/drawing/2014/main" id="{CD4FCF5A-3483-AF45-8474-D5785C9B39A1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32" y="2121749"/>
            <a:ext cx="5501083" cy="166107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32</Words>
  <Application>Microsoft Macintosh PowerPoint</Application>
  <PresentationFormat>Personnalisé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MapleM Light</vt:lpstr>
      <vt:lpstr>Nouvelle présentation</vt:lpstr>
      <vt:lpstr>Présentation PowerPoint</vt:lpstr>
    </vt:vector>
  </TitlesOfParts>
  <Company>FRANCE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</dc:creator>
  <cp:lastModifiedBy>Utilisateur Microsoft Office</cp:lastModifiedBy>
  <cp:revision>202</cp:revision>
  <cp:lastPrinted>2018-10-09T09:48:56Z</cp:lastPrinted>
  <dcterms:created xsi:type="dcterms:W3CDTF">2007-10-05T18:01:53Z</dcterms:created>
  <dcterms:modified xsi:type="dcterms:W3CDTF">2018-10-09T12:51:00Z</dcterms:modified>
</cp:coreProperties>
</file>